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82" r:id="rId4"/>
    <p:sldMasterId id="2147484229" r:id="rId5"/>
  </p:sldMasterIdLst>
  <p:notesMasterIdLst>
    <p:notesMasterId r:id="rId34"/>
  </p:notesMasterIdLst>
  <p:handoutMasterIdLst>
    <p:handoutMasterId r:id="rId35"/>
  </p:handoutMasterIdLst>
  <p:sldIdLst>
    <p:sldId id="1333" r:id="rId6"/>
    <p:sldId id="1334" r:id="rId7"/>
    <p:sldId id="1318" r:id="rId8"/>
    <p:sldId id="1336" r:id="rId9"/>
    <p:sldId id="1339" r:id="rId10"/>
    <p:sldId id="1337" r:id="rId11"/>
    <p:sldId id="1338" r:id="rId12"/>
    <p:sldId id="1344" r:id="rId13"/>
    <p:sldId id="1342" r:id="rId14"/>
    <p:sldId id="1346" r:id="rId15"/>
    <p:sldId id="1345" r:id="rId16"/>
    <p:sldId id="1347" r:id="rId17"/>
    <p:sldId id="1340" r:id="rId18"/>
    <p:sldId id="1341" r:id="rId19"/>
    <p:sldId id="1350" r:id="rId20"/>
    <p:sldId id="1351" r:id="rId21"/>
    <p:sldId id="1352" r:id="rId22"/>
    <p:sldId id="1353" r:id="rId23"/>
    <p:sldId id="1357" r:id="rId24"/>
    <p:sldId id="1348" r:id="rId25"/>
    <p:sldId id="1349" r:id="rId26"/>
    <p:sldId id="1354" r:id="rId27"/>
    <p:sldId id="1356" r:id="rId28"/>
    <p:sldId id="1359" r:id="rId29"/>
    <p:sldId id="1358" r:id="rId30"/>
    <p:sldId id="1360" r:id="rId31"/>
    <p:sldId id="1343" r:id="rId32"/>
    <p:sldId id="1355" r:id="rId33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lides" id="{B473CDF8-2E30-8D40-B9AF-0CD461F9BEAF}">
          <p14:sldIdLst>
            <p14:sldId id="1333"/>
            <p14:sldId id="1334"/>
            <p14:sldId id="1318"/>
            <p14:sldId id="1336"/>
            <p14:sldId id="1339"/>
            <p14:sldId id="1337"/>
            <p14:sldId id="1338"/>
            <p14:sldId id="1344"/>
            <p14:sldId id="1342"/>
            <p14:sldId id="1346"/>
            <p14:sldId id="1345"/>
            <p14:sldId id="1347"/>
            <p14:sldId id="1340"/>
            <p14:sldId id="1341"/>
            <p14:sldId id="1350"/>
            <p14:sldId id="1351"/>
            <p14:sldId id="1352"/>
            <p14:sldId id="1353"/>
            <p14:sldId id="1357"/>
            <p14:sldId id="1348"/>
            <p14:sldId id="1349"/>
            <p14:sldId id="1354"/>
            <p14:sldId id="1356"/>
            <p14:sldId id="1359"/>
            <p14:sldId id="1358"/>
            <p14:sldId id="1360"/>
            <p14:sldId id="1343"/>
            <p14:sldId id="135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/>
  </p:cmAuthor>
  <p:cmAuthor id="3" name="Mary Feil-Jacobs" initials="MF" lastIdx="22" clrIdx="3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272"/>
    <a:srgbClr val="002050"/>
    <a:srgbClr val="FFFFFF"/>
    <a:srgbClr val="0078D7"/>
    <a:srgbClr val="107C10"/>
    <a:srgbClr val="32145A"/>
    <a:srgbClr val="00188F"/>
    <a:srgbClr val="FF8C00"/>
    <a:srgbClr val="004B50"/>
    <a:srgbClr val="004B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75" autoAdjust="0"/>
    <p:restoredTop sz="78079" autoAdjust="0"/>
  </p:normalViewPr>
  <p:slideViewPr>
    <p:cSldViewPr>
      <p:cViewPr varScale="1">
        <p:scale>
          <a:sx n="89" d="100"/>
          <a:sy n="89" d="100"/>
        </p:scale>
        <p:origin x="472" y="1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30" d="100"/>
        <a:sy n="30" d="100"/>
      </p:scale>
      <p:origin x="0" y="0"/>
    </p:cViewPr>
  </p:sorterViewPr>
  <p:notesViewPr>
    <p:cSldViewPr showGuides="1">
      <p:cViewPr varScale="1">
        <p:scale>
          <a:sx n="67" d="100"/>
          <a:sy n="67" d="100"/>
        </p:scale>
        <p:origin x="3043" y="43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Master" Target="slideMasters/slideMaster2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9" Type="http://schemas.openxmlformats.org/officeDocument/2006/relationships/slide" Target="slides/slide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3" Type="http://schemas.openxmlformats.org/officeDocument/2006/relationships/slide" Target="slides/slide28.xml"/><Relationship Id="rId34" Type="http://schemas.openxmlformats.org/officeDocument/2006/relationships/notesMaster" Target="notesMasters/notesMaster1.xml"/><Relationship Id="rId35" Type="http://schemas.openxmlformats.org/officeDocument/2006/relationships/handoutMaster" Target="handoutMasters/handoutMaster1.xml"/><Relationship Id="rId36" Type="http://schemas.openxmlformats.org/officeDocument/2006/relationships/commentAuthors" Target="commentAuthors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37" Type="http://schemas.openxmlformats.org/officeDocument/2006/relationships/presProps" Target="presProps.xml"/><Relationship Id="rId38" Type="http://schemas.openxmlformats.org/officeDocument/2006/relationships/viewProps" Target="viewProps.xml"/><Relationship Id="rId39" Type="http://schemas.openxmlformats.org/officeDocument/2006/relationships/theme" Target="theme/theme1.xml"/><Relationship Id="rId4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ED9401-EE8D-4EE1-B291-5BF7DCDA3C5A}" type="datetime8">
              <a:rPr lang="en-US" smtClean="0">
                <a:latin typeface="Segoe UI" pitchFamily="34" charset="0"/>
              </a:rPr>
              <a:t>4/29/16 8:35 AM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hdphoto1.wdp>
</file>

<file path=ppt/media/image1.jpeg>
</file>

<file path=ppt/media/image10.png>
</file>

<file path=ppt/media/image11.png>
</file>

<file path=ppt/media/image12.png>
</file>

<file path=ppt/media/image3.png>
</file>

<file path=ppt/media/image4.png>
</file>

<file path=ppt/media/image5.png>
</file>

<file path=ppt/media/image6.jp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marL="398463" defTabSz="914099" eaLnBrk="0" hangingPunct="0"/>
            <a:r>
              <a:rPr lang="en-US" sz="4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61B0BD91-A332-4638-9D55-E1550E13BA63}" type="datetime8">
              <a:rPr lang="en-US" smtClean="0"/>
              <a:t>4/29/16 8:35 AM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F43CFC4-DD9D-4F68-BC01-CA98B1605F65}" type="datetime8">
              <a:rPr lang="en-US" smtClean="0"/>
              <a:t>4/29/16 8:35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52577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4642C870-B5FF-45B8-8C16-E6C55C8E825A}" type="datetime8">
              <a:rPr lang="en-US" smtClean="0"/>
              <a:t>4/29/16 8:35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62210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4642C870-B5FF-45B8-8C16-E6C55C8E825A}" type="datetime8">
              <a:rPr lang="en-US" smtClean="0"/>
              <a:t>4/29/16 8:35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28446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49DA1434-C4DF-412E-99C1-D8F9CD6FA8B7}" type="datetime8">
              <a:rPr lang="en-US" smtClean="0">
                <a:solidFill>
                  <a:prstClr val="black"/>
                </a:solidFill>
              </a:rPr>
              <a:pPr/>
              <a:t>4/29/16 8:35 AM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>
                <a:solidFill>
                  <a:prstClr val="black"/>
                </a:solidFill>
              </a:rPr>
              <a:pPr/>
              <a:t>4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130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49DA1434-C4DF-412E-99C1-D8F9CD6FA8B7}" type="datetime8">
              <a:rPr lang="en-US" smtClean="0">
                <a:solidFill>
                  <a:prstClr val="black"/>
                </a:solidFill>
              </a:rPr>
              <a:pPr/>
              <a:t>4/29/16 8:35 AM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>
                <a:solidFill>
                  <a:prstClr val="black"/>
                </a:solidFill>
              </a:rPr>
              <a:pPr/>
              <a:t>5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94218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49DA1434-C4DF-412E-99C1-D8F9CD6FA8B7}" type="datetime8">
              <a:rPr lang="en-US" smtClean="0">
                <a:solidFill>
                  <a:prstClr val="black"/>
                </a:solidFill>
              </a:rPr>
              <a:pPr/>
              <a:t>4/29/16 8:35 AM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>
                <a:solidFill>
                  <a:prstClr val="black"/>
                </a:solidFill>
              </a:rPr>
              <a:pPr/>
              <a:t>6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88449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49DA1434-C4DF-412E-99C1-D8F9CD6FA8B7}" type="datetime8">
              <a:rPr lang="en-US" smtClean="0">
                <a:solidFill>
                  <a:prstClr val="black"/>
                </a:solidFill>
              </a:rPr>
              <a:pPr/>
              <a:t>4/29/16 8:35 AM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>
                <a:solidFill>
                  <a:prstClr val="black"/>
                </a:solidFill>
              </a:rPr>
              <a:pPr/>
              <a:t>7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92851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 - create and run Jenkins image</a:t>
            </a:r>
          </a:p>
          <a:p>
            <a:r>
              <a:rPr lang="en-US" dirty="0" smtClean="0"/>
              <a:t> -</a:t>
            </a:r>
            <a:r>
              <a:rPr lang="en-US" baseline="0" dirty="0" smtClean="0"/>
              <a:t> show images vs containers</a:t>
            </a:r>
          </a:p>
          <a:p>
            <a:r>
              <a:rPr lang="en-US" baseline="0" dirty="0" smtClean="0"/>
              <a:t> - what are volumes?</a:t>
            </a:r>
          </a:p>
          <a:p>
            <a:r>
              <a:rPr lang="en-US" baseline="0" dirty="0" smtClean="0"/>
              <a:t> - networking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61B0BD91-A332-4638-9D55-E1550E13BA63}" type="datetime8">
              <a:rPr lang="en-US" smtClean="0"/>
              <a:t>5/2/16 1:21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96413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61B0BD91-A332-4638-9D55-E1550E13BA63}" type="datetime8">
              <a:rPr lang="en-US" smtClean="0"/>
              <a:t>5/2/16 8:46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648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eg"/><Relationship Id="rId3" Type="http://schemas.openxmlformats.org/officeDocument/2006/relationships/image" Target="../media/image2.emf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jpg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hoto_Option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" y="0"/>
            <a:ext cx="12436464" cy="6995511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 bwMode="auto">
          <a:xfrm>
            <a:off x="274638" y="2125677"/>
            <a:ext cx="6402452" cy="3654405"/>
          </a:xfrm>
          <a:prstGeom prst="rect">
            <a:avLst/>
          </a:prstGeom>
          <a:solidFill>
            <a:srgbClr val="002050">
              <a:alpha val="84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6290" y="2125677"/>
            <a:ext cx="6402388" cy="1828800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76250">
                      <a:srgbClr val="FFFFFF"/>
                    </a:gs>
                    <a:gs pos="51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Presentation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4638" y="3954457"/>
            <a:ext cx="6402388" cy="1825625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200">
                <a:gradFill>
                  <a:gsLst>
                    <a:gs pos="76250">
                      <a:srgbClr val="FFFFFF"/>
                    </a:gs>
                    <a:gs pos="51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 smtClean="0"/>
              <a:t>Speaker Name</a:t>
            </a:r>
          </a:p>
        </p:txBody>
      </p:sp>
      <p:grpSp>
        <p:nvGrpSpPr>
          <p:cNvPr id="8" name="Group 7"/>
          <p:cNvGrpSpPr>
            <a:grpSpLocks noChangeAspect="1"/>
          </p:cNvGrpSpPr>
          <p:nvPr userDrawn="1"/>
        </p:nvGrpSpPr>
        <p:grpSpPr bwMode="gray">
          <a:xfrm>
            <a:off x="458053" y="498464"/>
            <a:ext cx="1681413" cy="360979"/>
            <a:chOff x="457200" y="1643393"/>
            <a:chExt cx="4492753" cy="964540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 bwMode="gray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12" name="Freeform 12"/>
            <p:cNvSpPr>
              <a:spLocks noEditPoints="1"/>
            </p:cNvSpPr>
            <p:nvPr/>
          </p:nvSpPr>
          <p:spPr bwMode="gray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73737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94675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36257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13570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10056812" cy="2751698"/>
          </a:xfrm>
          <a:noFill/>
        </p:spPr>
        <p:txBody>
          <a:bodyPr tIns="91440" bIns="91440" anchor="t" anchorCtr="0"/>
          <a:lstStyle>
            <a:lvl1pPr>
              <a:defRPr sz="72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Demo title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10058401" cy="1829593"/>
          </a:xfrm>
          <a:noFill/>
        </p:spPr>
        <p:txBody>
          <a:bodyPr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sz="36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 smtClean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9238619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10056812" cy="2751698"/>
          </a:xfrm>
          <a:noFill/>
        </p:spPr>
        <p:txBody>
          <a:bodyPr tIns="91440" bIns="91440" anchor="t" anchorCtr="0"/>
          <a:lstStyle>
            <a:lvl1pPr>
              <a:defRPr lang="en-US" sz="7200" b="0" kern="1200" cap="none" spc="-10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 smtClean="0"/>
              <a:t>Video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94122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53572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5369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22716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8952680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784507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593445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6540" y="3954457"/>
            <a:ext cx="6399213" cy="1830388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 smtClean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17165"/>
            <a:ext cx="8229535" cy="1837298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3333">
                      <a:schemeClr val="tx2"/>
                    </a:gs>
                    <a:gs pos="3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Presentation title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7518" y="6161442"/>
            <a:ext cx="1645920" cy="353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053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69283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 smtClean="0"/>
              <a:t>Slide for developer code</a:t>
            </a:r>
            <a:endParaRPr lang="en-US" dirty="0"/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577389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2888"/>
            <a:ext cx="11856403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</a:t>
            </a:r>
            <a:r>
              <a:rPr lang="en-US" sz="700" baseline="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 Copyright</a:t>
            </a:r>
            <a:r>
              <a:rPr lang="en-US" sz="7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 </a:t>
            </a:r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Microsoft Corporation. All rights reserved. 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9230" y="3145040"/>
            <a:ext cx="3288506" cy="704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35873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 smtClean="0"/>
              <a:t>Use this Layout for Speaker Notes slides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 smtClean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09969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" y="0"/>
            <a:ext cx="12436464" cy="6995511"/>
          </a:xfrm>
          <a:prstGeom prst="rect">
            <a:avLst/>
          </a:prstGeom>
        </p:spPr>
      </p:pic>
      <p:grpSp>
        <p:nvGrpSpPr>
          <p:cNvPr id="11" name="Group 10"/>
          <p:cNvGrpSpPr>
            <a:grpSpLocks noChangeAspect="1"/>
          </p:cNvGrpSpPr>
          <p:nvPr userDrawn="1"/>
        </p:nvGrpSpPr>
        <p:grpSpPr bwMode="gray">
          <a:xfrm>
            <a:off x="458053" y="498464"/>
            <a:ext cx="1681413" cy="360979"/>
            <a:chOff x="457200" y="1643393"/>
            <a:chExt cx="4492753" cy="964540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 bwMode="gray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13" name="Freeform 12"/>
            <p:cNvSpPr>
              <a:spLocks noEditPoints="1"/>
            </p:cNvSpPr>
            <p:nvPr/>
          </p:nvSpPr>
          <p:spPr bwMode="gray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73737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" name="Rectangle 3"/>
          <p:cNvSpPr/>
          <p:nvPr userDrawn="1"/>
        </p:nvSpPr>
        <p:spPr bwMode="auto">
          <a:xfrm>
            <a:off x="272986" y="2128832"/>
            <a:ext cx="6402452" cy="3654405"/>
          </a:xfrm>
          <a:prstGeom prst="rect">
            <a:avLst/>
          </a:prstGeom>
          <a:solidFill>
            <a:srgbClr val="002050">
              <a:alpha val="93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4638" y="2128832"/>
            <a:ext cx="6402388" cy="1828800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76250">
                      <a:srgbClr val="FFFFFF"/>
                    </a:gs>
                    <a:gs pos="51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Presentation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2986" y="3957612"/>
            <a:ext cx="6402388" cy="1825625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200">
                <a:gradFill>
                  <a:gsLst>
                    <a:gs pos="76250">
                      <a:srgbClr val="FFFFFF"/>
                    </a:gs>
                    <a:gs pos="51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 smtClean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649949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Presentation title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955786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 smtClean="0"/>
              <a:t>Speaker Name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7200" y="6162520"/>
            <a:ext cx="1645920" cy="352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231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>
            <a:spAutoFit/>
          </a:bodyPr>
          <a:lstStyle>
            <a:lvl1pPr>
              <a:defRPr sz="3600"/>
            </a:lvl1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26847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5992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94670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397579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3200"/>
            </a:lvl2pPr>
            <a:lvl3pPr marL="228600" indent="0">
              <a:buNone/>
              <a:defRPr sz="2800"/>
            </a:lvl3pPr>
            <a:lvl4pPr marL="457200" indent="0">
              <a:buNone/>
              <a:defRPr sz="2000"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481685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33552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Demo title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10058401" cy="794064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6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 smtClean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897602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200" b="0" kern="1200" cap="none" spc="-10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 smtClean="0"/>
              <a:t>Video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825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884901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93455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869850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629115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50/50 photo layout</a:t>
            </a:r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0706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1155672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67534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398522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015991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239078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 smtClean="0"/>
              <a:t>Slide for developer code</a:t>
            </a:r>
            <a:endParaRPr lang="en-US" dirty="0"/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962453"/>
      </p:ext>
    </p:extLst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9230" y="3145040"/>
            <a:ext cx="3288506" cy="704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398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 smtClean="0"/>
              <a:t>Use this Layout for Speaker Notes slides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 smtClean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96964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>
            <a:spAutoFit/>
          </a:bodyPr>
          <a:lstStyle>
            <a:lvl1pPr>
              <a:defRPr sz="36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94197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>
            <a:spAutoFit/>
          </a:bodyPr>
          <a:lstStyle>
            <a:lvl1pPr>
              <a:defRPr sz="360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19683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6836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6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6836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6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853403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6836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6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6836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6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83987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837130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2.xml"/><Relationship Id="rId20" Type="http://schemas.openxmlformats.org/officeDocument/2006/relationships/slideLayout" Target="../slideLayouts/slideLayout43.xml"/><Relationship Id="rId21" Type="http://schemas.openxmlformats.org/officeDocument/2006/relationships/slideLayout" Target="../slideLayouts/slideLayout44.xml"/><Relationship Id="rId22" Type="http://schemas.openxmlformats.org/officeDocument/2006/relationships/theme" Target="../theme/theme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<Relationship Id="rId14" Type="http://schemas.openxmlformats.org/officeDocument/2006/relationships/slideLayout" Target="../slideLayouts/slideLayout37.xml"/><Relationship Id="rId15" Type="http://schemas.openxmlformats.org/officeDocument/2006/relationships/slideLayout" Target="../slideLayouts/slideLayout38.xml"/><Relationship Id="rId16" Type="http://schemas.openxmlformats.org/officeDocument/2006/relationships/slideLayout" Target="../slideLayouts/slideLayout39.xml"/><Relationship Id="rId17" Type="http://schemas.openxmlformats.org/officeDocument/2006/relationships/slideLayout" Target="../slideLayouts/slideLayout40.xml"/><Relationship Id="rId18" Type="http://schemas.openxmlformats.org/officeDocument/2006/relationships/slideLayout" Target="../slideLayouts/slideLayout41.xml"/><Relationship Id="rId19" Type="http://schemas.openxmlformats.org/officeDocument/2006/relationships/slideLayout" Target="../slideLayouts/slideLayout42.xml"/><Relationship Id="rId1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0270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70" r:id="rId1"/>
    <p:sldLayoutId id="2147484167" r:id="rId2"/>
    <p:sldLayoutId id="2147484087" r:id="rId3"/>
    <p:sldLayoutId id="2147484098" r:id="rId4"/>
    <p:sldLayoutId id="2147484107" r:id="rId5"/>
    <p:sldLayoutId id="2147484086" r:id="rId6"/>
    <p:sldLayoutId id="2147484099" r:id="rId7"/>
    <p:sldLayoutId id="2147484100" r:id="rId8"/>
    <p:sldLayoutId id="2147484106" r:id="rId9"/>
    <p:sldLayoutId id="2147484089" r:id="rId10"/>
    <p:sldLayoutId id="2147484092" r:id="rId11"/>
    <p:sldLayoutId id="2147484105" r:id="rId12"/>
    <p:sldLayoutId id="2147484182" r:id="rId13"/>
    <p:sldLayoutId id="2147484130" r:id="rId14"/>
    <p:sldLayoutId id="2147484101" r:id="rId15"/>
    <p:sldLayoutId id="2147484102" r:id="rId16"/>
    <p:sldLayoutId id="2147484093" r:id="rId17"/>
    <p:sldLayoutId id="2147484127" r:id="rId18"/>
    <p:sldLayoutId id="2147484128" r:id="rId19"/>
    <p:sldLayoutId id="2147484129" r:id="rId20"/>
    <p:sldLayoutId id="2147484094" r:id="rId21"/>
    <p:sldLayoutId id="2147484195" r:id="rId22"/>
    <p:sldLayoutId id="2147484096" r:id="rId23"/>
  </p:sldLayoutIdLst>
  <p:transition>
    <p:fade/>
  </p:transition>
  <p:timing>
    <p:tnLst>
      <p:par>
        <p:cTn id="1" dur="indefinite" restart="never" nodeType="tmRoot"/>
      </p:par>
    </p:tnLst>
  </p:timing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84276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66" r:id="rId1"/>
    <p:sldLayoutId id="2147484236" r:id="rId2"/>
    <p:sldLayoutId id="2147484240" r:id="rId3"/>
    <p:sldLayoutId id="2147484241" r:id="rId4"/>
    <p:sldLayoutId id="2147484244" r:id="rId5"/>
    <p:sldLayoutId id="2147484245" r:id="rId6"/>
    <p:sldLayoutId id="2147484247" r:id="rId7"/>
    <p:sldLayoutId id="2147484249" r:id="rId8"/>
    <p:sldLayoutId id="2147484250" r:id="rId9"/>
    <p:sldLayoutId id="2147484264" r:id="rId10"/>
    <p:sldLayoutId id="2147484251" r:id="rId11"/>
    <p:sldLayoutId id="2147484252" r:id="rId12"/>
    <p:sldLayoutId id="2147484253" r:id="rId13"/>
    <p:sldLayoutId id="2147484267" r:id="rId14"/>
    <p:sldLayoutId id="2147484256" r:id="rId15"/>
    <p:sldLayoutId id="2147484257" r:id="rId16"/>
    <p:sldLayoutId id="2147484258" r:id="rId17"/>
    <p:sldLayoutId id="2147484259" r:id="rId18"/>
    <p:sldLayoutId id="2147484260" r:id="rId19"/>
    <p:sldLayoutId id="2147484261" r:id="rId20"/>
    <p:sldLayoutId id="2147484263" r:id="rId21"/>
  </p:sldLayoutIdLst>
  <p:transition>
    <p:fade/>
  </p:transition>
  <p:timing>
    <p:tnLst>
      <p:par>
        <p:cTn id="1" dur="indefinite" restart="never" nodeType="tmRoot"/>
      </p:par>
    </p:tnLst>
  </p:timing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github.com/jenkinsci/docker/blob/5a51d0a519cb6605280adb8719f0e050ea69bac6/Dockerfile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dotnet.github.io/docs/project-model/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microsoft.com/office/2007/relationships/hdphoto" Target="../media/hdphoto1.wdp"/><Relationship Id="rId5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github.com/natemcmaster/docker-ef-talk" TargetMode="Externa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hub.docker.com/explore" TargetMode="External"/><Relationship Id="rId3" Type="http://schemas.openxmlformats.org/officeDocument/2006/relationships/hyperlink" Target="https://www.microsoft.com/en-us/server-cloud/sql-server-on-linux.aspx)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Docker</a:t>
            </a:r>
            <a:r>
              <a:rPr lang="en-US" dirty="0" smtClean="0"/>
              <a:t>, .NET Core, </a:t>
            </a:r>
            <a:br>
              <a:rPr lang="en-US" dirty="0" smtClean="0"/>
            </a:br>
            <a:r>
              <a:rPr lang="en-US" dirty="0" smtClean="0"/>
              <a:t>and Entity Framework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sz="2800" dirty="0" smtClean="0"/>
              <a:t>Nate McMaster</a:t>
            </a:r>
          </a:p>
          <a:p>
            <a:r>
              <a:rPr lang="en-US" sz="2800" dirty="0" smtClean="0"/>
              <a:t>Software Engineer, ASP.NET</a:t>
            </a:r>
          </a:p>
          <a:p>
            <a:r>
              <a:rPr lang="en-US" sz="2800" dirty="0" smtClean="0"/>
              <a:t>@</a:t>
            </a:r>
            <a:r>
              <a:rPr lang="en-US" sz="2800" dirty="0" err="1" smtClean="0"/>
              <a:t>natemcmaster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537564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 – Docker 101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3447098"/>
          </a:xfrm>
        </p:spPr>
        <p:txBody>
          <a:bodyPr/>
          <a:lstStyle/>
          <a:p>
            <a:pPr marL="571500" indent="-571500">
              <a:buFont typeface="Arial" charset="0"/>
              <a:buChar char="•"/>
            </a:pPr>
            <a:r>
              <a:rPr lang="en-US" dirty="0" smtClean="0"/>
              <a:t>Docker Toolbox</a:t>
            </a:r>
          </a:p>
          <a:p>
            <a:pPr marL="571500" indent="-571500">
              <a:buFont typeface="Arial" charset="0"/>
              <a:buChar char="•"/>
            </a:pPr>
            <a:r>
              <a:rPr lang="en-US" dirty="0" smtClean="0"/>
              <a:t>Docker machine</a:t>
            </a:r>
          </a:p>
          <a:p>
            <a:pPr marL="571500" indent="-571500">
              <a:buFont typeface="Arial" charset="0"/>
              <a:buChar char="•"/>
            </a:pPr>
            <a:r>
              <a:rPr lang="en-US" dirty="0" err="1"/>
              <a:t>docker</a:t>
            </a:r>
            <a:r>
              <a:rPr lang="en-US" dirty="0"/>
              <a:t> </a:t>
            </a:r>
            <a:r>
              <a:rPr lang="en-US" dirty="0" smtClean="0"/>
              <a:t>pull</a:t>
            </a:r>
          </a:p>
          <a:p>
            <a:pPr marL="571500" indent="-571500">
              <a:buFont typeface="Arial" charset="0"/>
              <a:buChar char="•"/>
            </a:pPr>
            <a:r>
              <a:rPr lang="en-US" dirty="0" err="1" smtClean="0"/>
              <a:t>docker</a:t>
            </a:r>
            <a:r>
              <a:rPr lang="en-US" dirty="0" smtClean="0"/>
              <a:t> run</a:t>
            </a:r>
          </a:p>
          <a:p>
            <a:pPr marL="571500" indent="-571500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407420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</a:t>
            </a:r>
            <a:r>
              <a:rPr lang="en-US" dirty="0" smtClean="0"/>
              <a:t> – Docker demo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738664"/>
          </a:xfrm>
        </p:spPr>
        <p:txBody>
          <a:bodyPr/>
          <a:lstStyle/>
          <a:p>
            <a:pPr marL="571500" indent="-571500">
              <a:buFont typeface="Arial" charset="0"/>
              <a:buChar char="•"/>
            </a:pPr>
            <a:r>
              <a:rPr lang="en-US" dirty="0" smtClean="0"/>
              <a:t>Volumes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8104730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 – Docker demo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369880"/>
          </a:xfrm>
        </p:spPr>
        <p:txBody>
          <a:bodyPr/>
          <a:lstStyle/>
          <a:p>
            <a:pPr marL="571500" indent="-571500">
              <a:buFont typeface="Arial" charset="0"/>
              <a:buChar char="•"/>
            </a:pPr>
            <a:r>
              <a:rPr lang="en-US" dirty="0" smtClean="0"/>
              <a:t>Creating a </a:t>
            </a:r>
            <a:r>
              <a:rPr lang="en-US" dirty="0" err="1" smtClean="0"/>
              <a:t>docker</a:t>
            </a:r>
            <a:r>
              <a:rPr lang="en-US" dirty="0" smtClean="0"/>
              <a:t> image</a:t>
            </a:r>
          </a:p>
          <a:p>
            <a:pPr marL="571500" indent="-571500">
              <a:buFont typeface="Arial" charset="0"/>
              <a:buChar char="•"/>
            </a:pPr>
            <a:r>
              <a:rPr lang="en-US" dirty="0" smtClean="0"/>
              <a:t>Other examples:</a:t>
            </a:r>
          </a:p>
          <a:p>
            <a:pPr marL="1028700" lvl="3" indent="-571500">
              <a:buFont typeface="Arial" charset="0"/>
              <a:buChar char="•"/>
            </a:pP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github.com/jenkinsci/docker/blob/5a51d0a519cb6605280adb8719f0e050ea69bac6/Dockerfile</a:t>
            </a:r>
            <a:endParaRPr lang="en-US" dirty="0" smtClean="0"/>
          </a:p>
          <a:p>
            <a:pPr marL="1028700" lvl="3" indent="-571500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2977148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837" y="2887662"/>
            <a:ext cx="11889564" cy="917575"/>
          </a:xfrm>
        </p:spPr>
        <p:txBody>
          <a:bodyPr/>
          <a:lstStyle/>
          <a:p>
            <a:pPr algn="ctr"/>
            <a:r>
              <a:rPr lang="en-US" smtClean="0">
                <a:solidFill>
                  <a:schemeClr val="bg1"/>
                </a:solidFill>
              </a:rPr>
              <a:t>.NET Core</a:t>
            </a: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580897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 bwMode="auto">
          <a:xfrm>
            <a:off x="442778" y="2289709"/>
            <a:ext cx="5943600" cy="2055813"/>
          </a:xfrm>
          <a:prstGeom prst="rect">
            <a:avLst/>
          </a:prstGeom>
          <a:solidFill>
            <a:schemeClr val="accent1"/>
          </a:solidFill>
          <a:ln w="38100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Build tooling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Debugging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IDE</a:t>
            </a:r>
          </a:p>
          <a:p>
            <a:pPr marL="457200" indent="-457200"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endParaRPr lang="en-US" sz="3200" dirty="0" err="1" smtClean="0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442778" y="4554525"/>
            <a:ext cx="5943600" cy="2055813"/>
          </a:xfrm>
          <a:prstGeom prst="rect">
            <a:avLst/>
          </a:prstGeom>
          <a:solidFill>
            <a:schemeClr val="accent1"/>
          </a:solidFill>
          <a:ln w="38100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Compiler (C#)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Base class libraries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Execution engine (runtime)</a:t>
            </a:r>
          </a:p>
          <a:p>
            <a:pPr marL="457200" indent="-457200">
              <a:buFont typeface="Arial" charset="0"/>
              <a:buChar char="•"/>
            </a:pPr>
            <a:endParaRPr lang="en-US" sz="3200" dirty="0">
              <a:solidFill>
                <a:schemeClr val="bg1"/>
              </a:solidFill>
            </a:endParaRPr>
          </a:p>
          <a:p>
            <a:pPr marL="457200" indent="-457200"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endParaRPr lang="en-US" sz="3200" dirty="0" err="1" smtClean="0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74639" y="295274"/>
            <a:ext cx="5486398" cy="917575"/>
          </a:xfrm>
        </p:spPr>
        <p:txBody>
          <a:bodyPr/>
          <a:lstStyle/>
          <a:p>
            <a:r>
              <a:rPr lang="en-US" dirty="0" smtClean="0"/>
              <a:t>.</a:t>
            </a:r>
            <a:r>
              <a:rPr lang="en-US" dirty="0" smtClean="0"/>
              <a:t>NET (Desktop)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904037" y="5097462"/>
            <a:ext cx="1125949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global</a:t>
            </a:r>
            <a:endParaRPr lang="en-US" sz="2400" dirty="0" err="1" smtClean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904037" y="3003683"/>
            <a:ext cx="1983556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Visual Studio</a:t>
            </a:r>
            <a:endParaRPr lang="en-US" sz="2400" dirty="0" smtClean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442778" y="1251774"/>
            <a:ext cx="5943600" cy="873888"/>
          </a:xfrm>
          <a:prstGeom prst="rect">
            <a:avLst/>
          </a:prstGeom>
          <a:solidFill>
            <a:schemeClr val="accent1"/>
          </a:solidFill>
          <a:ln w="38100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3200" smtClean="0">
                <a:solidFill>
                  <a:schemeClr val="bg1"/>
                </a:solidFill>
              </a:rPr>
              <a:t>Package management</a:t>
            </a:r>
            <a:endParaRPr lang="en-US" sz="3200" dirty="0" err="1" smtClean="0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975009" y="1374786"/>
            <a:ext cx="1178912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 err="1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NuGet</a:t>
            </a:r>
            <a:endParaRPr lang="en-US" sz="2400" dirty="0" smtClean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98158488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 bwMode="auto">
          <a:xfrm>
            <a:off x="426385" y="2049462"/>
            <a:ext cx="8594858" cy="848260"/>
          </a:xfrm>
          <a:prstGeom prst="rect">
            <a:avLst/>
          </a:prstGeom>
          <a:solidFill>
            <a:schemeClr val="accent1"/>
          </a:solidFill>
          <a:ln w="38100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3200" dirty="0" err="1" smtClean="0">
                <a:solidFill>
                  <a:schemeClr val="bg1"/>
                </a:solidFill>
              </a:rPr>
              <a:t>DotNet</a:t>
            </a:r>
            <a:r>
              <a:rPr lang="en-US" sz="3200" dirty="0" smtClean="0">
                <a:solidFill>
                  <a:schemeClr val="bg1"/>
                </a:solidFill>
              </a:rPr>
              <a:t> CLI, VS Code, Visual Studio</a:t>
            </a: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endParaRPr lang="en-US" sz="3200" dirty="0" smtClean="0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426385" y="3248134"/>
            <a:ext cx="2346459" cy="2066937"/>
          </a:xfrm>
          <a:prstGeom prst="rect">
            <a:avLst/>
          </a:prstGeom>
          <a:solidFill>
            <a:schemeClr val="accent1"/>
          </a:solidFill>
          <a:ln w="38100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3200" smtClean="0">
                <a:solidFill>
                  <a:schemeClr val="bg1"/>
                </a:solidFill>
              </a:rPr>
              <a:t>Execution </a:t>
            </a:r>
            <a:r>
              <a:rPr lang="en-US" sz="3200" dirty="0">
                <a:solidFill>
                  <a:schemeClr val="bg1"/>
                </a:solidFill>
              </a:rPr>
              <a:t>engine (runtime)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3200" dirty="0" err="1" smtClean="0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74639" y="295274"/>
            <a:ext cx="5486398" cy="917575"/>
          </a:xfrm>
        </p:spPr>
        <p:txBody>
          <a:bodyPr/>
          <a:lstStyle/>
          <a:p>
            <a:r>
              <a:rPr lang="en-US" dirty="0" smtClean="0"/>
              <a:t>.</a:t>
            </a:r>
            <a:r>
              <a:rPr lang="en-US" dirty="0" smtClean="0"/>
              <a:t>NET Core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12" name="Rectangle 11"/>
          <p:cNvSpPr/>
          <p:nvPr/>
        </p:nvSpPr>
        <p:spPr bwMode="auto">
          <a:xfrm>
            <a:off x="5609291" y="3248134"/>
            <a:ext cx="3428345" cy="2066937"/>
          </a:xfrm>
          <a:prstGeom prst="rect">
            <a:avLst/>
          </a:prstGeom>
          <a:solidFill>
            <a:schemeClr val="accent1"/>
          </a:solidFill>
          <a:ln w="38100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3200" dirty="0" smtClean="0">
                <a:solidFill>
                  <a:schemeClr val="bg1"/>
                </a:solidFill>
              </a:rPr>
              <a:t>Compiler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>
                <a:solidFill>
                  <a:schemeClr val="bg1"/>
                </a:solidFill>
                <a:ea typeface="Segoe UI" pitchFamily="34" charset="0"/>
                <a:cs typeface="Segoe UI" pitchFamily="34" charset="0"/>
              </a:rPr>
              <a:t>Build tools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>
                <a:solidFill>
                  <a:schemeClr val="bg1"/>
                </a:solidFill>
                <a:ea typeface="Segoe UI" pitchFamily="34" charset="0"/>
                <a:cs typeface="Segoe UI" pitchFamily="34" charset="0"/>
              </a:rPr>
              <a:t>Package </a:t>
            </a:r>
            <a:r>
              <a:rPr lang="en-US" sz="3200" dirty="0" err="1" smtClean="0">
                <a:solidFill>
                  <a:schemeClr val="bg1"/>
                </a:solidFill>
                <a:ea typeface="Segoe UI" pitchFamily="34" charset="0"/>
                <a:cs typeface="Segoe UI" pitchFamily="34" charset="0"/>
              </a:rPr>
              <a:t>mgmt</a:t>
            </a:r>
            <a:endParaRPr lang="en-US" sz="3200" dirty="0" smtClean="0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494837" y="3967670"/>
            <a:ext cx="2421945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No longer global</a:t>
            </a:r>
            <a:endParaRPr lang="en-US" sz="2400" dirty="0" smtClean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18" name="Rectangle 17"/>
          <p:cNvSpPr/>
          <p:nvPr/>
        </p:nvSpPr>
        <p:spPr bwMode="auto">
          <a:xfrm>
            <a:off x="3017838" y="3248134"/>
            <a:ext cx="2346459" cy="2066937"/>
          </a:xfrm>
          <a:prstGeom prst="rect">
            <a:avLst/>
          </a:prstGeom>
          <a:solidFill>
            <a:schemeClr val="accent1"/>
          </a:solidFill>
          <a:ln w="38100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Base class libraries</a:t>
            </a:r>
            <a:endParaRPr lang="en-US" sz="3200" dirty="0" smtClean="0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32460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r>
              <a:rPr lang="en-US" dirty="0" smtClean="0"/>
              <a:t>NET Core Glossary</a:t>
            </a:r>
            <a:br>
              <a:rPr lang="en-US" dirty="0" smtClean="0"/>
            </a:br>
            <a:endParaRPr lang="en-US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5136898"/>
              </p:ext>
            </p:extLst>
          </p:nvPr>
        </p:nvGraphicFramePr>
        <p:xfrm>
          <a:off x="427037" y="1439862"/>
          <a:ext cx="10591800" cy="3352800"/>
        </p:xfrm>
        <a:graphic>
          <a:graphicData uri="http://schemas.openxmlformats.org/drawingml/2006/table">
            <a:tbl>
              <a:tblPr bandRow="1">
                <a:tableStyleId>{7E9639D4-E3E2-4D34-9284-5A2195B3D0D7}</a:tableStyleId>
              </a:tblPr>
              <a:tblGrid>
                <a:gridCol w="2472861"/>
                <a:gridCol w="8118939"/>
              </a:tblGrid>
              <a:tr h="121779">
                <a:tc>
                  <a:txBody>
                    <a:bodyPr/>
                    <a:lstStyle/>
                    <a:p>
                      <a:r>
                        <a:rPr lang="en-US" sz="2800" b="1" dirty="0" err="1" smtClean="0"/>
                        <a:t>Dotnet</a:t>
                      </a:r>
                      <a:r>
                        <a:rPr lang="en-US" sz="2800" b="1" baseline="0" dirty="0" smtClean="0"/>
                        <a:t> CLI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Command line</a:t>
                      </a:r>
                      <a:r>
                        <a:rPr lang="en-US" sz="2800" baseline="0" dirty="0" smtClean="0"/>
                        <a:t> tools for building and running .NET Core projects</a:t>
                      </a:r>
                      <a:endParaRPr lang="en-US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Standalone app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A .NET Core application that does not rely</a:t>
                      </a:r>
                      <a:r>
                        <a:rPr lang="en-US" sz="2800" baseline="0" dirty="0" smtClean="0"/>
                        <a:t> on any shared installation of .NET</a:t>
                      </a:r>
                      <a:endParaRPr lang="en-US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Portable app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A .NET Core application</a:t>
                      </a:r>
                      <a:r>
                        <a:rPr lang="en-US" sz="2800" baseline="0" dirty="0" smtClean="0"/>
                        <a:t> that relies on shared installation of .NET framework</a:t>
                      </a:r>
                      <a:endParaRPr lang="en-US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b="1" dirty="0" err="1" smtClean="0"/>
                        <a:t>Project.json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A</a:t>
                      </a:r>
                      <a:r>
                        <a:rPr lang="en-US" sz="2800" baseline="0" dirty="0" smtClean="0"/>
                        <a:t> </a:t>
                      </a:r>
                      <a:r>
                        <a:rPr lang="en-US" sz="2800" baseline="0" dirty="0" err="1" smtClean="0"/>
                        <a:t>json</a:t>
                      </a:r>
                      <a:r>
                        <a:rPr lang="en-US" sz="2800" baseline="0" dirty="0" smtClean="0"/>
                        <a:t> file that defines your project (replaces </a:t>
                      </a:r>
                      <a:r>
                        <a:rPr lang="en-US" sz="2800" baseline="0" dirty="0" err="1" smtClean="0"/>
                        <a:t>csproj</a:t>
                      </a:r>
                      <a:r>
                        <a:rPr lang="en-US" sz="2800" baseline="0" dirty="0" smtClean="0"/>
                        <a:t>)</a:t>
                      </a:r>
                      <a:endParaRPr lang="en-US" sz="28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369708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Project.json</a:t>
            </a:r>
            <a:r>
              <a:rPr lang="en-US" dirty="0" smtClean="0"/>
              <a:t> glossary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9371923"/>
              </p:ext>
            </p:extLst>
          </p:nvPr>
        </p:nvGraphicFramePr>
        <p:xfrm>
          <a:off x="274637" y="1212850"/>
          <a:ext cx="11429999" cy="2499360"/>
        </p:xfrm>
        <a:graphic>
          <a:graphicData uri="http://schemas.openxmlformats.org/drawingml/2006/table">
            <a:tbl>
              <a:tblPr bandRow="1">
                <a:tableStyleId>{7E9639D4-E3E2-4D34-9284-5A2195B3D0D7}</a:tableStyleId>
              </a:tblPr>
              <a:tblGrid>
                <a:gridCol w="2668555"/>
                <a:gridCol w="876144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Framework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Desktop .NET or .NET Core</a:t>
                      </a:r>
                      <a:endParaRPr lang="en-US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Dependencies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err="1" smtClean="0"/>
                        <a:t>NuGet</a:t>
                      </a:r>
                      <a:r>
                        <a:rPr lang="en-US" sz="2800" dirty="0" smtClean="0"/>
                        <a:t> packages that contain</a:t>
                      </a:r>
                      <a:r>
                        <a:rPr lang="en-US" sz="2800" baseline="0" dirty="0" smtClean="0"/>
                        <a:t> class libraries</a:t>
                      </a:r>
                      <a:endParaRPr lang="en-US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Runtimes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Operating </a:t>
                      </a:r>
                      <a:r>
                        <a:rPr lang="en-US" sz="2800" dirty="0" smtClean="0"/>
                        <a:t>systems</a:t>
                      </a:r>
                      <a:endParaRPr lang="en-US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Tools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Extensions</a:t>
                      </a:r>
                      <a:r>
                        <a:rPr lang="en-US" sz="2800" baseline="0" dirty="0" smtClean="0"/>
                        <a:t> of </a:t>
                      </a:r>
                      <a:r>
                        <a:rPr lang="en-US" sz="2800" baseline="0" dirty="0" err="1" smtClean="0"/>
                        <a:t>DotNet</a:t>
                      </a:r>
                      <a:r>
                        <a:rPr lang="en-US" sz="2800" baseline="0" dirty="0" smtClean="0"/>
                        <a:t> CLI, commands that execute on your project</a:t>
                      </a:r>
                      <a:endParaRPr lang="en-US" sz="28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79550" y="5859462"/>
            <a:ext cx="5940922" cy="1037207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hlinkClick r:id="rId2"/>
              </a:rPr>
              <a:t>http://dotnet.github.io/docs/project-model</a:t>
            </a:r>
            <a:r>
              <a:rPr lang="en-US" sz="24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hlinkClick r:id="rId2"/>
              </a:rPr>
              <a:t>/</a:t>
            </a:r>
            <a:endParaRPr lang="en-US" sz="2400" dirty="0" smtClean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400" dirty="0" smtClean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519012860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.NET Core Demos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1925943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683264"/>
          </a:xfrm>
        </p:spPr>
        <p:txBody>
          <a:bodyPr/>
          <a:lstStyle/>
          <a:p>
            <a:r>
              <a:rPr lang="en-US" dirty="0" smtClean="0"/>
              <a:t>What’s in the “bin”?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.NET Core 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4164859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Talk source code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738664"/>
          </a:xfrm>
        </p:spPr>
        <p:txBody>
          <a:bodyPr/>
          <a:lstStyle/>
          <a:p>
            <a:r>
              <a:rPr lang="en-US" dirty="0" err="1" smtClean="0"/>
              <a:t>github.com</a:t>
            </a:r>
            <a:r>
              <a:rPr lang="en-US" dirty="0" smtClean="0"/>
              <a:t>/</a:t>
            </a:r>
            <a:r>
              <a:rPr lang="en-US" dirty="0" err="1" smtClean="0"/>
              <a:t>natemcmaster</a:t>
            </a:r>
            <a:r>
              <a:rPr lang="en-US" dirty="0" smtClean="0"/>
              <a:t>/</a:t>
            </a:r>
            <a:r>
              <a:rPr lang="en-US" dirty="0" err="1" smtClean="0"/>
              <a:t>docker</a:t>
            </a:r>
            <a:r>
              <a:rPr lang="en-US" dirty="0" smtClean="0"/>
              <a:t>-</a:t>
            </a:r>
            <a:r>
              <a:rPr lang="en-US" dirty="0" err="1" smtClean="0"/>
              <a:t>ef</a:t>
            </a:r>
            <a:r>
              <a:rPr lang="en-US" dirty="0" smtClean="0"/>
              <a:t>-talk</a:t>
            </a:r>
          </a:p>
        </p:txBody>
      </p:sp>
    </p:spTree>
    <p:extLst>
      <p:ext uri="{BB962C8B-B14F-4D97-AF65-F5344CB8AC3E}">
        <p14:creationId xmlns:p14="http://schemas.microsoft.com/office/powerpoint/2010/main" val="450104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837" y="2887662"/>
            <a:ext cx="11889564" cy="917575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Entity Framework Core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145742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Entity Framework Core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731837" y="1820862"/>
            <a:ext cx="11117519" cy="3676627"/>
            <a:chOff x="1215577" y="3411310"/>
            <a:chExt cx="9905197" cy="2971323"/>
          </a:xfrm>
        </p:grpSpPr>
        <p:sp>
          <p:nvSpPr>
            <p:cNvPr id="5" name="Rectangle 4"/>
            <p:cNvSpPr/>
            <p:nvPr/>
          </p:nvSpPr>
          <p:spPr bwMode="auto">
            <a:xfrm>
              <a:off x="6509214" y="4510602"/>
              <a:ext cx="4611560" cy="1872031"/>
            </a:xfrm>
            <a:prstGeom prst="rect">
              <a:avLst/>
            </a:prstGeom>
            <a:solidFill>
              <a:srgbClr val="3C454F"/>
            </a:solidFill>
            <a:ln w="25400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square" lIns="731106" tIns="274165" rIns="89588" bIns="89592" numCol="1" rtlCol="0" anchor="t" anchorCtr="0" compatLnSpc="1">
              <a:prstTxWarp prst="textNoShape">
                <a:avLst/>
              </a:prstTxWarp>
            </a:bodyPr>
            <a:lstStyle/>
            <a:p>
              <a:pPr defTabSz="913512">
                <a:defRPr/>
              </a:pPr>
              <a:endParaRPr lang="en-US" sz="2800" kern="0" dirty="0">
                <a:gradFill>
                  <a:gsLst>
                    <a:gs pos="14679">
                      <a:srgbClr val="FFFFFF"/>
                    </a:gs>
                    <a:gs pos="38000">
                      <a:srgbClr val="FFFFFF"/>
                    </a:gs>
                  </a:gsLst>
                  <a:lin ang="5400000" scaled="1"/>
                </a:gradFill>
                <a:latin typeface="Segoe UI Light"/>
              </a:endParaRP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1215577" y="3972115"/>
              <a:ext cx="5238521" cy="2410516"/>
            </a:xfrm>
            <a:prstGeom prst="rect">
              <a:avLst/>
            </a:prstGeom>
            <a:solidFill>
              <a:srgbClr val="3C454F"/>
            </a:solidFill>
            <a:ln w="25400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square" lIns="731106" tIns="274165" rIns="89588" bIns="89592" numCol="1" rtlCol="0" anchor="t" anchorCtr="0" compatLnSpc="1">
              <a:prstTxWarp prst="textNoShape">
                <a:avLst/>
              </a:prstTxWarp>
            </a:bodyPr>
            <a:lstStyle/>
            <a:p>
              <a:pPr defTabSz="913512">
                <a:defRPr/>
              </a:pPr>
              <a:r>
                <a:rPr lang="en-US" sz="2800" kern="0" dirty="0">
                  <a:gradFill>
                    <a:gsLst>
                      <a:gs pos="14679">
                        <a:srgbClr val="FFFFFF"/>
                      </a:gs>
                      <a:gs pos="38000">
                        <a:srgbClr val="FFFFFF"/>
                      </a:gs>
                    </a:gsLst>
                    <a:lin ang="5400000" scaled="1"/>
                  </a:gradFill>
                  <a:latin typeface="Segoe UI Light"/>
                </a:rPr>
                <a:t>  </a:t>
              </a: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281304" y="4502125"/>
              <a:ext cx="5172792" cy="531661"/>
            </a:xfrm>
            <a:prstGeom prst="rect">
              <a:avLst/>
            </a:prstGeom>
            <a:solidFill>
              <a:srgbClr val="3C454F"/>
            </a:solidFill>
          </p:spPr>
          <p:txBody>
            <a:bodyPr wrap="square" rtlCol="0">
              <a:spAutoFit/>
            </a:bodyPr>
            <a:lstStyle/>
            <a:p>
              <a:pPr algn="ctr" defTabSz="913814">
                <a:defRPr/>
              </a:pPr>
              <a:r>
                <a:rPr lang="en-US" sz="2800" b="1" kern="0" dirty="0">
                  <a:solidFill>
                    <a:srgbClr val="FFFFFF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.NET Framework 4.6 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6592601" y="4513799"/>
              <a:ext cx="4423880" cy="531661"/>
            </a:xfrm>
            <a:prstGeom prst="rect">
              <a:avLst/>
            </a:prstGeom>
            <a:solidFill>
              <a:srgbClr val="3C454F"/>
            </a:solidFill>
          </p:spPr>
          <p:txBody>
            <a:bodyPr wrap="square" rtlCol="0">
              <a:spAutoFit/>
            </a:bodyPr>
            <a:lstStyle/>
            <a:p>
              <a:pPr algn="ctr" defTabSz="913814">
                <a:defRPr/>
              </a:pPr>
              <a:r>
                <a:rPr lang="en-US" sz="2800" b="1" kern="0">
                  <a:solidFill>
                    <a:srgbClr val="FFFFFF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.NET Core 1.0 </a:t>
              </a:r>
              <a:endParaRPr lang="en-US" sz="2800" b="1" kern="0" dirty="0">
                <a:solidFill>
                  <a:srgbClr val="FFFFF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2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78784" y="5676890"/>
              <a:ext cx="382103" cy="449867"/>
            </a:xfrm>
            <a:prstGeom prst="rect">
              <a:avLst/>
            </a:prstGeom>
            <a:solidFill>
              <a:srgbClr val="3C454F"/>
            </a:solidFill>
          </p:spPr>
        </p:pic>
        <p:pic>
          <p:nvPicPr>
            <p:cNvPr id="10" name="Picture 2" descr="http://files.softicons.com/download/system-icons/windows-8-metro-icons-by-dakirby309/png/512x512/Folders%20&amp;%20OS/Linux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44606" y="5673300"/>
              <a:ext cx="510084" cy="500776"/>
            </a:xfrm>
            <a:prstGeom prst="rect">
              <a:avLst/>
            </a:prstGeom>
            <a:solidFill>
              <a:srgbClr val="3C454F"/>
            </a:solidFill>
            <a:extLst/>
          </p:spPr>
        </p:pic>
        <p:pic>
          <p:nvPicPr>
            <p:cNvPr id="11" name="Picture 6" descr="C:\temp\WinAzure_rgb_Wht_S.png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71" t="15460" r="80628" b="15496"/>
            <a:stretch/>
          </p:blipFill>
          <p:spPr bwMode="auto">
            <a:xfrm>
              <a:off x="7303926" y="5633163"/>
              <a:ext cx="545967" cy="554488"/>
            </a:xfrm>
            <a:prstGeom prst="rect">
              <a:avLst/>
            </a:prstGeom>
            <a:solidFill>
              <a:srgbClr val="3C454F"/>
            </a:solidFill>
            <a:extLst/>
          </p:spPr>
        </p:pic>
        <p:pic>
          <p:nvPicPr>
            <p:cNvPr id="12" name="Picture 6" descr="C:\temp\WinAzure_rgb_Wht_S.png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71" t="15460" r="80628" b="15496"/>
            <a:stretch/>
          </p:blipFill>
          <p:spPr bwMode="auto">
            <a:xfrm>
              <a:off x="3779846" y="5633163"/>
              <a:ext cx="545967" cy="554488"/>
            </a:xfrm>
            <a:prstGeom prst="rect">
              <a:avLst/>
            </a:prstGeom>
            <a:solidFill>
              <a:srgbClr val="3C454F"/>
            </a:solidFill>
            <a:extLst/>
          </p:spPr>
        </p:pic>
        <p:sp>
          <p:nvSpPr>
            <p:cNvPr id="13" name="Rectangle 12"/>
            <p:cNvSpPr/>
            <p:nvPr/>
          </p:nvSpPr>
          <p:spPr>
            <a:xfrm>
              <a:off x="1603315" y="5010239"/>
              <a:ext cx="4816927" cy="584353"/>
            </a:xfrm>
            <a:prstGeom prst="rect">
              <a:avLst/>
            </a:prstGeom>
            <a:solidFill>
              <a:srgbClr val="3C454F"/>
            </a:solidFill>
          </p:spPr>
          <p:txBody>
            <a:bodyPr wrap="square">
              <a:spAutoFit/>
            </a:bodyPr>
            <a:lstStyle/>
            <a:p>
              <a:pPr algn="ctr" defTabSz="913560">
                <a:defRPr/>
              </a:pPr>
              <a:r>
                <a:rPr lang="en-US" sz="1567" i="1" kern="0" dirty="0">
                  <a:solidFill>
                    <a:srgbClr val="FFFFFF"/>
                  </a:solidFill>
                </a:rPr>
                <a:t>Full .NET Framework for any scenario and </a:t>
              </a:r>
            </a:p>
            <a:p>
              <a:pPr algn="ctr" defTabSz="913560">
                <a:defRPr/>
              </a:pPr>
              <a:r>
                <a:rPr lang="en-US" sz="1567" i="1" kern="0" dirty="0">
                  <a:solidFill>
                    <a:srgbClr val="FFFFFF"/>
                  </a:solidFill>
                </a:rPr>
                <a:t>library support on Windows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6672910" y="4959034"/>
              <a:ext cx="4275506" cy="584353"/>
            </a:xfrm>
            <a:prstGeom prst="rect">
              <a:avLst/>
            </a:prstGeom>
            <a:solidFill>
              <a:srgbClr val="3C454F"/>
            </a:solidFill>
          </p:spPr>
          <p:txBody>
            <a:bodyPr wrap="square">
              <a:spAutoFit/>
            </a:bodyPr>
            <a:lstStyle/>
            <a:p>
              <a:pPr algn="ctr" defTabSz="913560">
                <a:defRPr/>
              </a:pPr>
              <a:r>
                <a:rPr lang="en-US" sz="1567" i="1" kern="0" dirty="0">
                  <a:solidFill>
                    <a:srgbClr val="FFFFFF"/>
                  </a:solidFill>
                </a:rPr>
                <a:t>Modular libraries &amp; runtime optimized for server and cloud workloads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1215577" y="3411310"/>
              <a:ext cx="3966170" cy="514718"/>
            </a:xfrm>
            <a:prstGeom prst="rect">
              <a:avLst/>
            </a:prstGeom>
            <a:solidFill>
              <a:srgbClr val="652F83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33" tIns="143387" rIns="179233" bIns="143387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375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960" kern="0" dirty="0" smtClean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EF 4-6 (</a:t>
              </a:r>
              <a:r>
                <a:rPr lang="en-US" sz="1960" kern="0" dirty="0" err="1" smtClean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System.Data.Entity</a:t>
              </a:r>
              <a:r>
                <a:rPr lang="en-US" sz="1960" kern="0" dirty="0" smtClean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)</a:t>
              </a:r>
              <a:endParaRPr lang="en-US" sz="1960" kern="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6509211" y="3972115"/>
              <a:ext cx="2321641" cy="494311"/>
            </a:xfrm>
            <a:prstGeom prst="rect">
              <a:avLst/>
            </a:prstGeom>
            <a:solidFill>
              <a:srgbClr val="3C454F"/>
            </a:solidFill>
            <a:ln w="25400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square" lIns="731002" tIns="44766" rIns="89527" bIns="71621" numCol="1" rtlCol="0" anchor="t" anchorCtr="0" compatLnSpc="1">
              <a:prstTxWarp prst="textNoShape">
                <a:avLst/>
              </a:prstTxWarp>
            </a:bodyPr>
            <a:lstStyle/>
            <a:p>
              <a:pPr defTabSz="913336">
                <a:defRPr/>
              </a:pPr>
              <a:r>
                <a:rPr lang="en-US" sz="1960" kern="0" dirty="0">
                  <a:gradFill>
                    <a:gsLst>
                      <a:gs pos="14679">
                        <a:srgbClr val="FFFFFF"/>
                      </a:gs>
                      <a:gs pos="38000">
                        <a:srgbClr val="FFFFFF"/>
                      </a:gs>
                    </a:gsLst>
                    <a:lin ang="5400000" scaled="1"/>
                  </a:gradFill>
                </a:rPr>
                <a:t>Core CLR</a:t>
              </a: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8881243" y="3981726"/>
              <a:ext cx="2239530" cy="484700"/>
            </a:xfrm>
            <a:prstGeom prst="rect">
              <a:avLst/>
            </a:prstGeom>
            <a:solidFill>
              <a:srgbClr val="3C454F"/>
            </a:solidFill>
            <a:ln w="25400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square" lIns="731002" tIns="44766" rIns="89527" bIns="71621" numCol="1" rtlCol="0" anchor="t" anchorCtr="0" compatLnSpc="1">
              <a:prstTxWarp prst="textNoShape">
                <a:avLst/>
              </a:prstTxWarp>
            </a:bodyPr>
            <a:lstStyle/>
            <a:p>
              <a:pPr defTabSz="913336">
                <a:defRPr/>
              </a:pPr>
              <a:r>
                <a:rPr lang="en-US" sz="1960" kern="0" dirty="0">
                  <a:gradFill>
                    <a:gsLst>
                      <a:gs pos="14679">
                        <a:srgbClr val="FFFFFF"/>
                      </a:gs>
                      <a:gs pos="38000">
                        <a:srgbClr val="FFFFFF"/>
                      </a:gs>
                    </a:gsLst>
                    <a:lin ang="5400000" scaled="1"/>
                  </a:gradFill>
                </a:rPr>
                <a:t>.Net Native</a:t>
              </a:r>
            </a:p>
          </p:txBody>
        </p:sp>
        <p:pic>
          <p:nvPicPr>
            <p:cNvPr id="18" name="Picture 6" descr="C:\temp\WinAzure_rgb_Wht_S.png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71" t="15460" r="80628" b="15496"/>
            <a:stretch/>
          </p:blipFill>
          <p:spPr bwMode="auto">
            <a:xfrm>
              <a:off x="9154691" y="4043873"/>
              <a:ext cx="345404" cy="350795"/>
            </a:xfrm>
            <a:prstGeom prst="rect">
              <a:avLst/>
            </a:prstGeom>
            <a:solidFill>
              <a:srgbClr val="3C454F"/>
            </a:solidFill>
            <a:extLst/>
          </p:spPr>
        </p:pic>
        <p:sp>
          <p:nvSpPr>
            <p:cNvPr id="19" name="Rectangle 18"/>
            <p:cNvSpPr/>
            <p:nvPr/>
          </p:nvSpPr>
          <p:spPr bwMode="auto">
            <a:xfrm>
              <a:off x="5252857" y="3411310"/>
              <a:ext cx="5867916" cy="504866"/>
            </a:xfrm>
            <a:prstGeom prst="rect">
              <a:avLst/>
            </a:prstGeom>
            <a:solidFill>
              <a:srgbClr val="652F83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33" tIns="143387" rIns="179233" bIns="143387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375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960" kern="0" dirty="0" smtClean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Entity Framework Core (</a:t>
              </a:r>
              <a:r>
                <a:rPr lang="en-US" sz="1960" kern="0" dirty="0" err="1" smtClean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Microsoft.EntityFrameworkCore</a:t>
              </a:r>
              <a:r>
                <a:rPr lang="en-US" sz="1960" kern="0" dirty="0" smtClean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)</a:t>
              </a:r>
              <a:endParaRPr lang="en-US" sz="1960" kern="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6698094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511457"/>
          </a:xfrm>
        </p:spPr>
        <p:txBody>
          <a:bodyPr/>
          <a:lstStyle/>
          <a:p>
            <a:r>
              <a:rPr lang="en-US" dirty="0" smtClean="0"/>
              <a:t>Data access framework</a:t>
            </a:r>
          </a:p>
          <a:p>
            <a:r>
              <a:rPr lang="en-US" dirty="0" smtClean="0"/>
              <a:t>Object-relational mapping</a:t>
            </a:r>
          </a:p>
          <a:p>
            <a:r>
              <a:rPr lang="en-US" dirty="0" smtClean="0"/>
              <a:t>“Core” – a completely new version</a:t>
            </a:r>
          </a:p>
          <a:p>
            <a:r>
              <a:rPr lang="en-US" dirty="0" smtClean="0"/>
              <a:t>For EF 6 users: think “port” not “upgrade”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Entity Framework Core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429796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68326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EF Core Demos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71119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837" y="2887662"/>
            <a:ext cx="11889564" cy="917575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All together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630801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1902059"/>
          </a:xfrm>
        </p:spPr>
        <p:txBody>
          <a:bodyPr/>
          <a:lstStyle/>
          <a:p>
            <a:r>
              <a:rPr lang="en-US" dirty="0" smtClean="0"/>
              <a:t>Create multiple containers</a:t>
            </a:r>
          </a:p>
          <a:p>
            <a:r>
              <a:rPr lang="en-US" dirty="0" smtClean="0"/>
              <a:t>Establish network links between containers</a:t>
            </a:r>
          </a:p>
          <a:p>
            <a:r>
              <a:rPr lang="en-US" dirty="0" smtClean="0"/>
              <a:t>Central configuration for multi-container application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Docker Compose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9655738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Docker compose 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029349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3730252"/>
          </a:xfrm>
        </p:spPr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err="1" smtClean="0"/>
              <a:t>nate.mcmaster@microsoft.com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>
                <a:hlinkClick r:id="rId3"/>
              </a:rPr>
              <a:t>github.com/natemcmaster/docker-ef-talk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Feedback/questions?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1446657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4183865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4191917"/>
          </a:xfrm>
        </p:spPr>
        <p:txBody>
          <a:bodyPr/>
          <a:lstStyle/>
          <a:p>
            <a:r>
              <a:rPr lang="en-US" dirty="0" smtClean="0"/>
              <a:t>The stack, from the bottom up</a:t>
            </a:r>
          </a:p>
          <a:p>
            <a:pPr lvl="2"/>
            <a:r>
              <a:rPr lang="en-US" sz="3200" dirty="0" smtClean="0"/>
              <a:t>Docker</a:t>
            </a:r>
          </a:p>
          <a:p>
            <a:pPr lvl="2"/>
            <a:r>
              <a:rPr lang="en-US" sz="3200" dirty="0" smtClean="0"/>
              <a:t>.NET Core</a:t>
            </a:r>
          </a:p>
          <a:p>
            <a:pPr lvl="2"/>
            <a:r>
              <a:rPr lang="en-US" sz="3200" dirty="0" smtClean="0"/>
              <a:t>Entity Framework</a:t>
            </a:r>
          </a:p>
          <a:p>
            <a:pPr lvl="2"/>
            <a:endParaRPr lang="en-US" sz="3200" dirty="0" smtClean="0"/>
          </a:p>
          <a:p>
            <a:pPr lvl="1"/>
            <a:r>
              <a:rPr lang="en-US" sz="3600" dirty="0" smtClean="0"/>
              <a:t>Putting it all together</a:t>
            </a:r>
            <a:endParaRPr lang="en-US" sz="3600" dirty="0" smtClean="0"/>
          </a:p>
          <a:p>
            <a:r>
              <a:rPr lang="en-US" dirty="0" smtClean="0"/>
              <a:t>Q/A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5894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560637" y="5173662"/>
            <a:ext cx="721418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/>
              <a:t>https://</a:t>
            </a:r>
            <a:r>
              <a:rPr lang="en-US" sz="2800" dirty="0" err="1"/>
              <a:t>www.docker.com</a:t>
            </a:r>
            <a:r>
              <a:rPr lang="en-US" sz="2800" dirty="0"/>
              <a:t>/what-</a:t>
            </a:r>
            <a:r>
              <a:rPr lang="en-US" sz="2800" dirty="0" err="1"/>
              <a:t>docker</a:t>
            </a:r>
            <a:endParaRPr lang="en-US" sz="28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8237" y="2049462"/>
            <a:ext cx="7208837" cy="2442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657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</a:t>
            </a:r>
            <a:r>
              <a:rPr lang="en-US" dirty="0" err="1" smtClean="0"/>
              <a:t>Docker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5139869"/>
          </a:xfrm>
        </p:spPr>
        <p:txBody>
          <a:bodyPr/>
          <a:lstStyle/>
          <a:p>
            <a:r>
              <a:rPr lang="en-US" sz="2800" dirty="0" err="1"/>
              <a:t>Docker</a:t>
            </a:r>
            <a:r>
              <a:rPr lang="en-US" sz="2800" dirty="0"/>
              <a:t> containers wrap up a piece of software in a complete </a:t>
            </a:r>
            <a:r>
              <a:rPr lang="en-US" sz="2800" dirty="0" err="1"/>
              <a:t>filesystem</a:t>
            </a:r>
            <a:r>
              <a:rPr lang="en-US" sz="2800" dirty="0"/>
              <a:t> that contains everything it needs to run: </a:t>
            </a:r>
            <a:endParaRPr lang="en-US" sz="2800" dirty="0" smtClean="0"/>
          </a:p>
          <a:p>
            <a:endParaRPr lang="en-US" sz="2800" dirty="0" smtClean="0"/>
          </a:p>
          <a:p>
            <a:r>
              <a:rPr lang="en-US" sz="2800" dirty="0"/>
              <a:t>	</a:t>
            </a:r>
            <a:r>
              <a:rPr lang="en-US" sz="2800" dirty="0" smtClean="0"/>
              <a:t>code</a:t>
            </a:r>
            <a:r>
              <a:rPr lang="en-US" sz="2800" dirty="0"/>
              <a:t>, </a:t>
            </a:r>
            <a:endParaRPr lang="en-US" sz="2800" dirty="0" smtClean="0"/>
          </a:p>
          <a:p>
            <a:r>
              <a:rPr lang="en-US" sz="2800" dirty="0"/>
              <a:t>	</a:t>
            </a:r>
            <a:r>
              <a:rPr lang="en-US" sz="2800" dirty="0" smtClean="0"/>
              <a:t>runtime</a:t>
            </a:r>
            <a:r>
              <a:rPr lang="en-US" sz="2800" dirty="0"/>
              <a:t>, </a:t>
            </a:r>
            <a:endParaRPr lang="en-US" sz="2800" dirty="0" smtClean="0"/>
          </a:p>
          <a:p>
            <a:r>
              <a:rPr lang="en-US" sz="2800" dirty="0"/>
              <a:t>	</a:t>
            </a:r>
            <a:r>
              <a:rPr lang="en-US" sz="2800" dirty="0" smtClean="0"/>
              <a:t>system </a:t>
            </a:r>
            <a:r>
              <a:rPr lang="en-US" sz="2800" dirty="0"/>
              <a:t>tools, </a:t>
            </a:r>
            <a:endParaRPr lang="en-US" sz="2800" dirty="0" smtClean="0"/>
          </a:p>
          <a:p>
            <a:r>
              <a:rPr lang="en-US" sz="2800" dirty="0"/>
              <a:t>	</a:t>
            </a:r>
            <a:r>
              <a:rPr lang="en-US" sz="2800" dirty="0" smtClean="0"/>
              <a:t>system </a:t>
            </a:r>
            <a:r>
              <a:rPr lang="en-US" sz="2800" dirty="0"/>
              <a:t>libraries </a:t>
            </a:r>
            <a:endParaRPr lang="en-US" sz="2800" dirty="0" smtClean="0"/>
          </a:p>
          <a:p>
            <a:r>
              <a:rPr lang="en-US" sz="2800" dirty="0"/>
              <a:t>	</a:t>
            </a:r>
            <a:r>
              <a:rPr lang="en-US" sz="2800" dirty="0" smtClean="0"/>
              <a:t>anything </a:t>
            </a:r>
            <a:r>
              <a:rPr lang="en-US" sz="2800" dirty="0"/>
              <a:t>you can install on a server. </a:t>
            </a:r>
            <a:endParaRPr lang="en-US" sz="2800" dirty="0" smtClean="0"/>
          </a:p>
          <a:p>
            <a:endParaRPr lang="en-US" sz="2800" dirty="0"/>
          </a:p>
          <a:p>
            <a:r>
              <a:rPr lang="en-US" sz="2800" dirty="0" smtClean="0"/>
              <a:t>This </a:t>
            </a:r>
            <a:r>
              <a:rPr lang="en-US" sz="2800" dirty="0"/>
              <a:t>guarantees that it will always run the same, regardless of the environment it is running in.</a:t>
            </a:r>
          </a:p>
        </p:txBody>
      </p:sp>
      <p:sp>
        <p:nvSpPr>
          <p:cNvPr id="2" name="Rectangle 1"/>
          <p:cNvSpPr/>
          <p:nvPr/>
        </p:nvSpPr>
        <p:spPr>
          <a:xfrm>
            <a:off x="299455" y="6316662"/>
            <a:ext cx="37779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www.docker.com</a:t>
            </a:r>
            <a:r>
              <a:rPr lang="en-US" dirty="0"/>
              <a:t>/what-</a:t>
            </a:r>
            <a:r>
              <a:rPr lang="en-US" dirty="0" err="1"/>
              <a:t>docker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9777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</a:t>
            </a:r>
            <a:r>
              <a:rPr lang="en-US" dirty="0" err="1" smtClean="0"/>
              <a:t>Docker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7625" y="2430462"/>
            <a:ext cx="11887200" cy="685800"/>
          </a:xfrm>
        </p:spPr>
        <p:txBody>
          <a:bodyPr/>
          <a:lstStyle/>
          <a:p>
            <a:pPr algn="ctr"/>
            <a:r>
              <a:rPr lang="en-US" sz="2800" strike="sngStrike" dirty="0" smtClean="0"/>
              <a:t>It works on my box but not in production</a:t>
            </a:r>
          </a:p>
          <a:p>
            <a:pPr algn="ctr"/>
            <a:endParaRPr lang="en-US" sz="2800" strike="sngStrike" dirty="0"/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267625" y="4640262"/>
            <a:ext cx="11887200" cy="517065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4000" kern="1200" spc="0" baseline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86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572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858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localEnvironment.Equals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productionEnvironment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)</a:t>
            </a: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7" name="Text Placeholder 5"/>
          <p:cNvSpPr txBox="1">
            <a:spLocks/>
          </p:cNvSpPr>
          <p:nvPr/>
        </p:nvSpPr>
        <p:spPr>
          <a:xfrm>
            <a:off x="427037" y="3472025"/>
            <a:ext cx="11887200" cy="57246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4000" kern="1200" spc="0" baseline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86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572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858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strike="sngStrike" dirty="0" smtClean="0"/>
              <a:t>I need to call my IT admin to install ___ on </a:t>
            </a:r>
            <a:r>
              <a:rPr lang="en-US" sz="2800" strike="sngStrike" smtClean="0"/>
              <a:t>all servers</a:t>
            </a:r>
            <a:endParaRPr lang="en-US" sz="2800" strike="sngStrike" dirty="0"/>
          </a:p>
        </p:txBody>
      </p:sp>
    </p:spTree>
    <p:extLst>
      <p:ext uri="{BB962C8B-B14F-4D97-AF65-F5344CB8AC3E}">
        <p14:creationId xmlns:p14="http://schemas.microsoft.com/office/powerpoint/2010/main" val="1912567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1"/>
      <p:bldP spid="5" grpId="1"/>
      <p:bldP spid="7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is this different from a virtual machine?</a:t>
            </a: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299455" y="6316662"/>
            <a:ext cx="37779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www.docker.com</a:t>
            </a:r>
            <a:r>
              <a:rPr lang="en-US" dirty="0"/>
              <a:t>/what-</a:t>
            </a:r>
            <a:r>
              <a:rPr lang="en-US" dirty="0" err="1"/>
              <a:t>docker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3837" y="1287462"/>
            <a:ext cx="4343400" cy="490747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5837" y="2203068"/>
            <a:ext cx="4450519" cy="3993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349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applications are available on Docker?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4555093"/>
          </a:xfrm>
        </p:spPr>
        <p:txBody>
          <a:bodyPr/>
          <a:lstStyle/>
          <a:p>
            <a:pPr marL="571500" indent="-571500">
              <a:buFont typeface="Arial" charset="0"/>
              <a:buChar char="•"/>
            </a:pPr>
            <a:r>
              <a:rPr lang="en-US" dirty="0" smtClean="0"/>
              <a:t>Dozens of popular, open-source database, web, and app servers</a:t>
            </a:r>
          </a:p>
          <a:p>
            <a:pPr marL="571500" indent="-571500">
              <a:buFont typeface="Arial" charset="0"/>
              <a:buChar char="•"/>
            </a:pPr>
            <a:endParaRPr lang="en-US" dirty="0" smtClean="0"/>
          </a:p>
          <a:p>
            <a:pPr marL="571500" indent="-571500">
              <a:buFont typeface="Arial" charset="0"/>
              <a:buChar char="•"/>
            </a:pPr>
            <a:r>
              <a:rPr lang="en-US" dirty="0" smtClean="0">
                <a:hlinkClick r:id="rId2"/>
              </a:rPr>
              <a:t>https://hub.docker.com/explore</a:t>
            </a:r>
            <a:endParaRPr lang="en-US" dirty="0" smtClean="0"/>
          </a:p>
          <a:p>
            <a:pPr marL="571500" indent="-571500">
              <a:buFont typeface="Arial" charset="0"/>
              <a:buChar char="•"/>
            </a:pPr>
            <a:endParaRPr lang="en-US" dirty="0"/>
          </a:p>
          <a:p>
            <a:pPr marL="571500" indent="-571500">
              <a:buFont typeface="Arial" charset="0"/>
              <a:buChar char="•"/>
            </a:pPr>
            <a:r>
              <a:rPr lang="en-US" dirty="0" smtClean="0">
                <a:hlinkClick r:id="rId3"/>
              </a:rPr>
              <a:t>https</a:t>
            </a:r>
            <a:r>
              <a:rPr lang="en-US" dirty="0">
                <a:hlinkClick r:id="rId3"/>
              </a:rPr>
              <a:t>://</a:t>
            </a:r>
            <a:r>
              <a:rPr lang="en-US" dirty="0" smtClean="0">
                <a:hlinkClick r:id="rId3"/>
              </a:rPr>
              <a:t>www.microsoft.com/en-us/server-cloud/sql-server-on-linux.aspx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15492083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Docker demos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4073995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WHITE TEMPLATE">
  <a:themeElements>
    <a:clrScheme name="Dark blue on white - green accent">
      <a:dk1>
        <a:srgbClr val="505050"/>
      </a:dk1>
      <a:lt1>
        <a:srgbClr val="FFFFFF"/>
      </a:lt1>
      <a:dk2>
        <a:srgbClr val="002050"/>
      </a:dk2>
      <a:lt2>
        <a:srgbClr val="CDF4FF"/>
      </a:lt2>
      <a:accent1>
        <a:srgbClr val="002050"/>
      </a:accent1>
      <a:accent2>
        <a:srgbClr val="107C10"/>
      </a:accent2>
      <a:accent3>
        <a:srgbClr val="0078D7"/>
      </a:accent3>
      <a:accent4>
        <a:srgbClr val="5C2D91"/>
      </a:accent4>
      <a:accent5>
        <a:srgbClr val="B4009E"/>
      </a:accent5>
      <a:accent6>
        <a:srgbClr val="D83B01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rand_template_16-9_Consumer_DARK_BLUE_2016_1.potx" id="{71A03AC3-ABDE-4D8C-B6C1-FD7169C79D60}" vid="{C332FA22-D006-4163-9B0C-AEDBBC40BC3D}"/>
    </a:ext>
  </a:extLst>
</a:theme>
</file>

<file path=ppt/theme/theme2.xml><?xml version="1.0" encoding="utf-8"?>
<a:theme xmlns:a="http://schemas.openxmlformats.org/drawingml/2006/main" name="COLOR TEMPLATE">
  <a:themeElements>
    <a:clrScheme name="BT - Dark blue with green accents">
      <a:dk1>
        <a:srgbClr val="505050"/>
      </a:dk1>
      <a:lt1>
        <a:srgbClr val="FFFFFF"/>
      </a:lt1>
      <a:dk2>
        <a:srgbClr val="002050"/>
      </a:dk2>
      <a:lt2>
        <a:srgbClr val="CDF4FF"/>
      </a:lt2>
      <a:accent1>
        <a:srgbClr val="107C10"/>
      </a:accent1>
      <a:accent2>
        <a:srgbClr val="0078D7"/>
      </a:accent2>
      <a:accent3>
        <a:srgbClr val="5C2D91"/>
      </a:accent3>
      <a:accent4>
        <a:srgbClr val="B4009E"/>
      </a:accent4>
      <a:accent5>
        <a:srgbClr val="D83B01"/>
      </a:accent5>
      <a:accent6>
        <a:srgbClr val="008272"/>
      </a:accent6>
      <a:hlink>
        <a:srgbClr val="CDF4FF"/>
      </a:hlink>
      <a:folHlink>
        <a:srgbClr val="CDF4FF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rand_template_16-9_Consumer_DARK_BLUE_2016_1.potx" id="{71A03AC3-ABDE-4D8C-B6C1-FD7169C79D60}" vid="{2BC292B6-CDC0-4DD7-A354-15BE2369AF59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2B0BB5962AB3C45A9A1CE1EC4C4F647" ma:contentTypeVersion="3" ma:contentTypeDescription="Create a new document." ma:contentTypeScope="" ma:versionID="f0876370c90de824ab54c09b0bd2a056">
  <xsd:schema xmlns:xsd="http://www.w3.org/2001/XMLSchema" xmlns:xs="http://www.w3.org/2001/XMLSchema" xmlns:p="http://schemas.microsoft.com/office/2006/metadata/properties" xmlns:ns3="630a2e83-186a-4a0f-ab27-bee8a8096abc" targetNamespace="http://schemas.microsoft.com/office/2006/metadata/properties" ma:root="true" ma:fieldsID="a2a3b5ed8b4accd7c8a398d0cb075271" ns3:_="">
    <xsd:import namespace="630a2e83-186a-4a0f-ab27-bee8a8096abc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30a2e83-186a-4a0f-ab27-bee8a8096abc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990F116-B58F-4255-B05B-DA3808E0E5C6}">
  <ds:schemaRefs>
    <ds:schemaRef ds:uri="630a2e83-186a-4a0f-ab27-bee8a8096abc"/>
    <ds:schemaRef ds:uri="http://schemas.microsoft.com/office/infopath/2007/PartnerControls"/>
    <ds:schemaRef ds:uri="http://purl.org/dc/terms/"/>
    <ds:schemaRef ds:uri="http://schemas.microsoft.com/office/2006/documentManagement/types"/>
    <ds:schemaRef ds:uri="http://purl.org/dc/elements/1.1/"/>
    <ds:schemaRef ds:uri="http://www.w3.org/XML/1998/namespace"/>
    <ds:schemaRef ds:uri="http://schemas.openxmlformats.org/package/2006/metadata/core-properties"/>
    <ds:schemaRef ds:uri="http://schemas.microsoft.com/office/2006/metadata/properties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56C01790-DA4D-4818-AE1B-3BB08778927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30a2e83-186a-4a0f-ab27-bee8a8096ab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docker-ef-slides</Template>
  <TotalTime>5671</TotalTime>
  <Words>556</Words>
  <Application>Microsoft Macintosh PowerPoint</Application>
  <PresentationFormat>Custom</PresentationFormat>
  <Paragraphs>153</Paragraphs>
  <Slides>28</Slides>
  <Notes>9</Notes>
  <HiddenSlides>4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28</vt:i4>
      </vt:variant>
    </vt:vector>
  </HeadingPairs>
  <TitlesOfParts>
    <vt:vector size="36" baseType="lpstr">
      <vt:lpstr>Consolas</vt:lpstr>
      <vt:lpstr>Segoe UI</vt:lpstr>
      <vt:lpstr>Segoe UI Light</vt:lpstr>
      <vt:lpstr>Segoe UI Semibold</vt:lpstr>
      <vt:lpstr>Wingdings</vt:lpstr>
      <vt:lpstr>Arial</vt:lpstr>
      <vt:lpstr>WHITE TEMPLATE</vt:lpstr>
      <vt:lpstr>COLOR TEMPLATE</vt:lpstr>
      <vt:lpstr>Docker, .NET Core,  and Entity Framework</vt:lpstr>
      <vt:lpstr>Talk source code</vt:lpstr>
      <vt:lpstr>Agenda</vt:lpstr>
      <vt:lpstr>PowerPoint Presentation</vt:lpstr>
      <vt:lpstr>What is Docker?</vt:lpstr>
      <vt:lpstr>What is Docker?</vt:lpstr>
      <vt:lpstr>How is this different from a virtual machine?</vt:lpstr>
      <vt:lpstr>What applications are available on Docker?</vt:lpstr>
      <vt:lpstr>Docker demos</vt:lpstr>
      <vt:lpstr>1 – Docker 101</vt:lpstr>
      <vt:lpstr>2 – Docker demo</vt:lpstr>
      <vt:lpstr>2 – Docker demo</vt:lpstr>
      <vt:lpstr>.NET Core</vt:lpstr>
      <vt:lpstr>.NET (Desktop)</vt:lpstr>
      <vt:lpstr>.NET Core </vt:lpstr>
      <vt:lpstr>.NET Core Glossary </vt:lpstr>
      <vt:lpstr>Project.json glossary</vt:lpstr>
      <vt:lpstr>.NET Core Demos</vt:lpstr>
      <vt:lpstr>.NET Core Demo</vt:lpstr>
      <vt:lpstr>Entity Framework Core</vt:lpstr>
      <vt:lpstr>Entity Framework Core</vt:lpstr>
      <vt:lpstr>Entity Framework Core</vt:lpstr>
      <vt:lpstr>EF Core Demos</vt:lpstr>
      <vt:lpstr>All together</vt:lpstr>
      <vt:lpstr>Docker Compose</vt:lpstr>
      <vt:lpstr>Docker compose demo</vt:lpstr>
      <vt:lpstr>Feedback/questions?</vt:lpstr>
      <vt:lpstr>PowerPoint Presentation</vt:lpstr>
    </vt:vector>
  </TitlesOfParts>
  <Manager/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Microsoft brand template</dc:title>
  <dc:subject>&lt;Speech title here&gt;</dc:subject>
  <dc:creator>Nate McMaster</dc:creator>
  <cp:keywords/>
  <dc:description>Template: Maryfj_x000d_
Formatting:_x000d_
Audience Type:</dc:description>
  <cp:lastModifiedBy>Nate McMaster</cp:lastModifiedBy>
  <cp:revision>64</cp:revision>
  <dcterms:created xsi:type="dcterms:W3CDTF">2016-04-05T02:10:55Z</dcterms:created>
  <dcterms:modified xsi:type="dcterms:W3CDTF">2016-05-03T00:32:25Z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0x010100A2B0BB5962AB3C45A9A1CE1EC4C4F647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/>
  </property>
  <property fmtid="{D5CDD505-2E9C-101B-9397-08002B2CF9AE}" pid="7" name="Track">
    <vt:lpwstr/>
  </property>
  <property fmtid="{D5CDD505-2E9C-101B-9397-08002B2CF9AE}" pid="8" name="Event Location">
    <vt:lpwstr/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TaxKeyword">
    <vt:lpwstr/>
  </property>
  <property fmtid="{D5CDD505-2E9C-101B-9397-08002B2CF9AE}" pid="12" name="TaxCatchAll">
    <vt:lpwstr/>
  </property>
  <property fmtid="{D5CDD505-2E9C-101B-9397-08002B2CF9AE}" pid="13" name="TaxKeywordTaxHTField">
    <vt:lpwstr/>
  </property>
</Properties>
</file>

<file path=docProps/thumbnail.jpeg>
</file>